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2025" y="1257300"/>
            <a:ext cx="6286500" cy="23803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9371"/>
              </a:lnSpc>
              <a:buNone/>
            </a:pPr>
            <a:r>
              <a:rPr lang="en-US" sz="7875" b="1" dirty="0">
                <a:solidFill>
                  <a:srgbClr val="1920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Talento sin</a:t>
            </a:r>
            <a:pPr indent="0" marL="0">
              <a:lnSpc>
                <a:spcPts val="9371"/>
              </a:lnSpc>
              <a:buNone/>
            </a:pPr>
            <a:r>
              <a:rPr lang="en-US" sz="7875" b="1" dirty="0">
                <a:solidFill>
                  <a:srgbClr val="1920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9371"/>
              </a:lnSpc>
              <a:buNone/>
            </a:pPr>
            <a:r>
              <a:rPr lang="en-US" sz="7875" b="1" dirty="0">
                <a:solidFill>
                  <a:srgbClr val="1920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Reconocer</a:t>
            </a:r>
            <a:endParaRPr lang="en-US" sz="7875" dirty="0"/>
          </a:p>
        </p:txBody>
      </p:sp>
      <p:sp>
        <p:nvSpPr>
          <p:cNvPr id="4" name="Text 1"/>
          <p:cNvSpPr/>
          <p:nvPr/>
        </p:nvSpPr>
        <p:spPr>
          <a:xfrm>
            <a:off x="962025" y="3667125"/>
            <a:ext cx="12481560" cy="59069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651"/>
              </a:lnSpc>
              <a:buNone/>
            </a:pPr>
            <a:r>
              <a:rPr lang="en-US" sz="2925" b="1" dirty="0">
                <a:solidFill>
                  <a:srgbClr val="F9672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Rompiendo el Círculo Vicioso</a:t>
            </a:r>
            <a:endParaRPr lang="en-US" sz="2925" dirty="0"/>
          </a:p>
        </p:txBody>
      </p:sp>
      <p:sp>
        <p:nvSpPr>
          <p:cNvPr id="5" name="Text 2"/>
          <p:cNvSpPr/>
          <p:nvPr/>
        </p:nvSpPr>
        <p:spPr>
          <a:xfrm>
            <a:off x="962025" y="4648200"/>
            <a:ext cx="10058400" cy="4369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440"/>
              </a:lnSpc>
              <a:buNone/>
            </a:pPr>
            <a:r>
              <a:rPr lang="en-US" sz="2475" dirty="0">
                <a:solidFill>
                  <a:srgbClr val="6D6D6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CB Grup Barna - Dossier 8M</a:t>
            </a:r>
            <a:endParaRPr lang="en-US" sz="2475" dirty="0"/>
          </a:p>
        </p:txBody>
      </p:sp>
      <p:sp>
        <p:nvSpPr>
          <p:cNvPr id="6" name="Text 3"/>
          <p:cNvSpPr/>
          <p:nvPr/>
        </p:nvSpPr>
        <p:spPr>
          <a:xfrm>
            <a:off x="962025" y="6296025"/>
            <a:ext cx="12992100" cy="20746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634"/>
              </a:lnSpc>
              <a:buNone/>
            </a:pPr>
            <a:r>
              <a:rPr lang="en-US" sz="1650" dirty="0">
                <a:solidFill>
                  <a:srgbClr val="6D6D6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Presentación al Projecte Bàsquet Femení FCBQ 2026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357" y="3634680"/>
            <a:ext cx="2560290" cy="320263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7225" y="742950"/>
            <a:ext cx="7239893" cy="10590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169"/>
              </a:lnSpc>
              <a:buNone/>
            </a:pPr>
            <a:r>
              <a:rPr lang="en-US" sz="3825" b="1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Conclusiones y Petición</a:t>
            </a:r>
            <a:pPr indent="0" marL="0">
              <a:lnSpc>
                <a:spcPts val="4169"/>
              </a:lnSpc>
              <a:buNone/>
            </a:pPr>
            <a:r>
              <a:rPr lang="en-US" sz="3825" b="1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4169"/>
              </a:lnSpc>
              <a:buNone/>
            </a:pPr>
            <a:r>
              <a:rPr lang="en-US" sz="3825" b="1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 a la FCBQ</a:t>
            </a:r>
            <a:endParaRPr lang="en-US" sz="3825" dirty="0"/>
          </a:p>
        </p:txBody>
      </p:sp>
      <p:sp>
        <p:nvSpPr>
          <p:cNvPr id="5" name="Text 1"/>
          <p:cNvSpPr/>
          <p:nvPr/>
        </p:nvSpPr>
        <p:spPr>
          <a:xfrm>
            <a:off x="657225" y="2247900"/>
            <a:ext cx="5554980" cy="35748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815"/>
              </a:lnSpc>
              <a:buNone/>
            </a:pPr>
            <a:r>
              <a:rPr lang="en-US" sz="2025" b="1" dirty="0">
                <a:solidFill>
                  <a:srgbClr val="F9671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Conclusiones Clave</a:t>
            </a:r>
            <a:endParaRPr lang="en-US" sz="2025" dirty="0"/>
          </a:p>
        </p:txBody>
      </p:sp>
      <p:sp>
        <p:nvSpPr>
          <p:cNvPr id="6" name="Text 2"/>
          <p:cNvSpPr/>
          <p:nvPr/>
        </p:nvSpPr>
        <p:spPr>
          <a:xfrm>
            <a:off x="1200150" y="4238625"/>
            <a:ext cx="4114800" cy="3177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Petición Formal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962025" y="2762250"/>
            <a:ext cx="9461153" cy="99298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06"/>
              </a:lnSpc>
              <a:buNone/>
            </a:pPr>
            <a:r>
              <a:rPr lang="en-US" sz="187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El modelo CB Grup Barna ha demostrado ser efectivo durante 60 años</a:t>
            </a:r>
            <a:pPr indent="0" marL="0">
              <a:lnSpc>
                <a:spcPts val="2606"/>
              </a:lnSpc>
              <a:buNone/>
            </a:pPr>
            <a:r>
              <a:rPr lang="en-US" sz="187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606"/>
              </a:lnSpc>
              <a:buNone/>
            </a:pPr>
            <a:r>
              <a:rPr lang="en-US" sz="187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Existe una brecha estructural que requiere intervención sistémica</a:t>
            </a:r>
            <a:pPr indent="0" marL="0">
              <a:lnSpc>
                <a:spcPts val="2606"/>
              </a:lnSpc>
              <a:buNone/>
            </a:pPr>
            <a:r>
              <a:rPr lang="en-US" sz="187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606"/>
              </a:lnSpc>
              <a:buNone/>
            </a:pPr>
            <a:r>
              <a:rPr lang="en-US" sz="187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La inversión en talento femenino genera retorno social y deportivo</a:t>
            </a:r>
            <a:endParaRPr lang="en-US" sz="1875" dirty="0"/>
          </a:p>
        </p:txBody>
      </p:sp>
      <p:sp>
        <p:nvSpPr>
          <p:cNvPr id="8" name="Text 4"/>
          <p:cNvSpPr/>
          <p:nvPr/>
        </p:nvSpPr>
        <p:spPr>
          <a:xfrm>
            <a:off x="1200150" y="4676775"/>
            <a:ext cx="8641080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189"/>
              </a:lnSpc>
              <a:buNone/>
            </a:pPr>
            <a:r>
              <a:rPr lang="en-US" sz="1575" b="1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Registro Transitorio de Entrenadoras</a:t>
            </a:r>
            <a:endParaRPr lang="en-US" sz="1575" dirty="0"/>
          </a:p>
        </p:txBody>
      </p:sp>
      <p:sp>
        <p:nvSpPr>
          <p:cNvPr id="9" name="Text 5"/>
          <p:cNvSpPr/>
          <p:nvPr/>
        </p:nvSpPr>
        <p:spPr>
          <a:xfrm>
            <a:off x="1200150" y="5057775"/>
            <a:ext cx="8402836" cy="12180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Facilitar el acceso de mujeres entrenadoras al sistema federativo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Apoyo Económico para Replicabilidad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Convertir el modelo CB Grup Barna en estándar catalán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61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Extensión a todos los clubs de Cataluña</a:t>
            </a:r>
            <a:endParaRPr lang="en-US" sz="17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55" y="1913334"/>
            <a:ext cx="4181773" cy="43273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8200" y="647700"/>
            <a:ext cx="20848320" cy="65157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5130"/>
              </a:lnSpc>
              <a:buNone/>
            </a:pPr>
            <a:r>
              <a:rPr lang="en-US" sz="4275" b="1" dirty="0">
                <a:solidFill>
                  <a:srgbClr val="0B1A30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Presentación y Contexto del Club</a:t>
            </a:r>
            <a:endParaRPr lang="en-US" sz="4275" dirty="0"/>
          </a:p>
        </p:txBody>
      </p:sp>
      <p:sp>
        <p:nvSpPr>
          <p:cNvPr id="5" name="Text 1"/>
          <p:cNvSpPr/>
          <p:nvPr/>
        </p:nvSpPr>
        <p:spPr>
          <a:xfrm>
            <a:off x="895350" y="3648075"/>
            <a:ext cx="3912870" cy="9029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7110"/>
              </a:lnSpc>
              <a:buNone/>
            </a:pPr>
            <a:r>
              <a:rPr lang="en-US" sz="5925" b="1" dirty="0">
                <a:solidFill>
                  <a:srgbClr val="F54715"/>
                </a:solidFill>
                <a:latin typeface="Red Hat Display Variable" pitchFamily="34" charset="0"/>
                <a:ea typeface="Red Hat Display Variable" pitchFamily="34" charset="-122"/>
                <a:cs typeface="Red Hat Display Variable" pitchFamily="34" charset="-120"/>
              </a:rPr>
              <a:t>50%</a:t>
            </a:r>
            <a:endParaRPr lang="en-US" sz="5925" dirty="0"/>
          </a:p>
        </p:txBody>
      </p:sp>
      <p:sp>
        <p:nvSpPr>
          <p:cNvPr id="6" name="Text 2"/>
          <p:cNvSpPr/>
          <p:nvPr/>
        </p:nvSpPr>
        <p:spPr>
          <a:xfrm>
            <a:off x="895350" y="2085975"/>
            <a:ext cx="6686550" cy="5100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016"/>
              </a:lnSpc>
              <a:buNone/>
            </a:pPr>
            <a:r>
              <a:rPr lang="en-US" sz="3375" b="1" dirty="0">
                <a:solidFill>
                  <a:srgbClr val="F5471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CB Grup Barna</a:t>
            </a:r>
            <a:endParaRPr lang="en-US" sz="3375" dirty="0"/>
          </a:p>
        </p:txBody>
      </p:sp>
      <p:sp>
        <p:nvSpPr>
          <p:cNvPr id="7" name="Text 3"/>
          <p:cNvSpPr/>
          <p:nvPr/>
        </p:nvSpPr>
        <p:spPr>
          <a:xfrm>
            <a:off x="895350" y="4686300"/>
            <a:ext cx="4819650" cy="7542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 presupuesto destinado</a:t>
            </a:r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 baloncesto femenino</a:t>
            </a:r>
            <a:endParaRPr lang="en-US" sz="2475" dirty="0"/>
          </a:p>
        </p:txBody>
      </p:sp>
      <p:sp>
        <p:nvSpPr>
          <p:cNvPr id="8" name="Text 4"/>
          <p:cNvSpPr/>
          <p:nvPr/>
        </p:nvSpPr>
        <p:spPr>
          <a:xfrm>
            <a:off x="895350" y="2686050"/>
            <a:ext cx="4536728" cy="7542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años de historia en el</a:t>
            </a:r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pPr indent="0" marL="0">
              <a:lnSpc>
                <a:spcPts val="2970"/>
              </a:lnSpc>
              <a:buNone/>
            </a:pPr>
            <a:r>
              <a:rPr lang="en-US" sz="2475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baloncesto catalán</a:t>
            </a:r>
            <a:endParaRPr lang="en-US" sz="2475" dirty="0"/>
          </a:p>
        </p:txBody>
      </p:sp>
      <p:sp>
        <p:nvSpPr>
          <p:cNvPr id="9" name="Text 5"/>
          <p:cNvSpPr/>
          <p:nvPr/>
        </p:nvSpPr>
        <p:spPr>
          <a:xfrm>
            <a:off x="895350" y="5495925"/>
            <a:ext cx="4463355" cy="7542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475" i="1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Superando ampliamente</a:t>
            </a:r>
            <a:pPr indent="0" marL="0">
              <a:lnSpc>
                <a:spcPts val="2970"/>
              </a:lnSpc>
              <a:buNone/>
            </a:pPr>
            <a:r>
              <a:rPr lang="en-US" sz="2475" i="1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pPr indent="0" marL="0">
              <a:lnSpc>
                <a:spcPts val="2970"/>
              </a:lnSpc>
              <a:buNone/>
            </a:pPr>
            <a:r>
              <a:rPr lang="en-US" sz="2475" i="1" dirty="0">
                <a:solidFill>
                  <a:srgbClr val="434E6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media del sector</a:t>
            </a:r>
            <a:endParaRPr lang="en-US" sz="24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996" y="3751213"/>
            <a:ext cx="2865090" cy="3106638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5" y="3744367"/>
            <a:ext cx="4267200" cy="311348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90550" y="400050"/>
            <a:ext cx="26151840" cy="61421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836"/>
              </a:lnSpc>
              <a:buNone/>
            </a:pPr>
            <a:r>
              <a:rPr lang="en-US" sz="3900" dirty="0">
                <a:solidFill>
                  <a:srgbClr val="19282C"/>
                </a:solidFill>
                <a:latin typeface="Staatliches-Regular" pitchFamily="34" charset="0"/>
                <a:ea typeface="Staatliches-Regular" pitchFamily="34" charset="-122"/>
                <a:cs typeface="Staatliches-Regular" pitchFamily="34" charset="-120"/>
              </a:rPr>
              <a:t>El Problema Estructural: La Brecha Invisible</a:t>
            </a:r>
            <a:endParaRPr lang="en-US" sz="3900" dirty="0"/>
          </a:p>
        </p:txBody>
      </p:sp>
      <p:sp>
        <p:nvSpPr>
          <p:cNvPr id="6" name="Text 1"/>
          <p:cNvSpPr/>
          <p:nvPr/>
        </p:nvSpPr>
        <p:spPr>
          <a:xfrm>
            <a:off x="5467350" y="3448050"/>
            <a:ext cx="8035290" cy="7817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6156"/>
              </a:lnSpc>
              <a:buNone/>
            </a:pPr>
            <a:r>
              <a:rPr lang="en-US" sz="4275" b="1" dirty="0">
                <a:solidFill>
                  <a:srgbClr val="F9672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12% PÉRDIDA</a:t>
            </a:r>
            <a:endParaRPr lang="en-US" sz="4275" dirty="0"/>
          </a:p>
        </p:txBody>
      </p:sp>
      <p:sp>
        <p:nvSpPr>
          <p:cNvPr id="7" name="Text 2"/>
          <p:cNvSpPr/>
          <p:nvPr/>
        </p:nvSpPr>
        <p:spPr>
          <a:xfrm>
            <a:off x="714375" y="1733550"/>
            <a:ext cx="17922240" cy="39930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144"/>
              </a:lnSpc>
              <a:buNone/>
            </a:pPr>
            <a:r>
              <a:rPr lang="en-US" sz="2400" dirty="0">
                <a:solidFill>
                  <a:srgbClr val="19282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pesar del crecimiento en licencias femeninas...</a:t>
            </a:r>
            <a:endParaRPr lang="en-US" sz="2400" dirty="0"/>
          </a:p>
        </p:txBody>
      </p:sp>
      <p:sp>
        <p:nvSpPr>
          <p:cNvPr id="8" name="Text 3"/>
          <p:cNvSpPr/>
          <p:nvPr/>
        </p:nvSpPr>
        <p:spPr>
          <a:xfrm>
            <a:off x="1809750" y="2381250"/>
            <a:ext cx="23511510" cy="4118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242"/>
              </a:lnSpc>
              <a:buNone/>
            </a:pPr>
            <a:r>
              <a:rPr lang="en-US" sz="2475" dirty="0">
                <a:solidFill>
                  <a:srgbClr val="19282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...existe una pérdida del 12% en la representación de mujeres</a:t>
            </a:r>
            <a:endParaRPr lang="en-US" sz="2475" dirty="0"/>
          </a:p>
        </p:txBody>
      </p:sp>
      <p:sp>
        <p:nvSpPr>
          <p:cNvPr id="9" name="Text 4"/>
          <p:cNvSpPr/>
          <p:nvPr/>
        </p:nvSpPr>
        <p:spPr>
          <a:xfrm>
            <a:off x="5467350" y="4295775"/>
            <a:ext cx="3405188" cy="6429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531"/>
              </a:lnSpc>
              <a:buNone/>
            </a:pPr>
            <a:r>
              <a:rPr lang="en-US" sz="2025" dirty="0">
                <a:solidFill>
                  <a:srgbClr val="19282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 pasar de jugadoras a</a:t>
            </a:r>
            <a:pPr indent="0" marL="0">
              <a:lnSpc>
                <a:spcPts val="2531"/>
              </a:lnSpc>
              <a:buNone/>
            </a:pPr>
            <a:r>
              <a:rPr lang="en-US" sz="2025" dirty="0">
                <a:solidFill>
                  <a:srgbClr val="19282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
</a:t>
            </a:r>
            <a:pPr indent="0" marL="0">
              <a:lnSpc>
                <a:spcPts val="2531"/>
              </a:lnSpc>
              <a:buNone/>
            </a:pPr>
            <a:r>
              <a:rPr lang="en-US" sz="2025" dirty="0">
                <a:solidFill>
                  <a:srgbClr val="19282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entrenadoras tituladas</a:t>
            </a:r>
            <a:endParaRPr lang="en-US" sz="20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373" y="4855369"/>
            <a:ext cx="2340769" cy="159097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373" y="3161407"/>
            <a:ext cx="2340769" cy="157728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373" y="1481286"/>
            <a:ext cx="2340769" cy="153605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895350" y="714375"/>
            <a:ext cx="20162520" cy="55066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337"/>
              </a:lnSpc>
              <a:buNone/>
            </a:pPr>
            <a:r>
              <a:rPr lang="en-US" sz="3675" b="1" dirty="0">
                <a:solidFill>
                  <a:srgbClr val="192833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La Paradoja del Programa de Mentoría</a:t>
            </a:r>
            <a:endParaRPr lang="en-US" sz="3675" dirty="0"/>
          </a:p>
        </p:txBody>
      </p:sp>
      <p:sp>
        <p:nvSpPr>
          <p:cNvPr id="7" name="Text 1"/>
          <p:cNvSpPr/>
          <p:nvPr/>
        </p:nvSpPr>
        <p:spPr>
          <a:xfrm>
            <a:off x="838200" y="2181225"/>
            <a:ext cx="7847558" cy="230832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Los programas actuales excluyen a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
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entrenadoras sin titulación previa,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
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perpetuando un sistema que no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
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permite la profesionalización del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
</a:t>
            </a:r>
            <a:pPr indent="0" marL="0">
              <a:lnSpc>
                <a:spcPts val="3635"/>
              </a:lnSpc>
              <a:buNone/>
            </a:pPr>
            <a:r>
              <a:rPr lang="en-US" sz="2775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talento existente en los clubes de base.</a:t>
            </a:r>
            <a:endParaRPr lang="en-US" sz="2775" dirty="0"/>
          </a:p>
        </p:txBody>
      </p:sp>
      <p:sp>
        <p:nvSpPr>
          <p:cNvPr id="8" name="Text 2"/>
          <p:cNvSpPr/>
          <p:nvPr/>
        </p:nvSpPr>
        <p:spPr>
          <a:xfrm>
            <a:off x="895350" y="5324475"/>
            <a:ext cx="5760720" cy="33605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46"/>
              </a:lnSpc>
              <a:buNone/>
            </a:pPr>
            <a:r>
              <a:rPr lang="en-US" sz="2100" dirty="0">
                <a:solidFill>
                  <a:srgbClr val="192833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El Círculo Cerrado</a:t>
            </a:r>
            <a:endParaRPr lang="en-US" sz="2100" dirty="0"/>
          </a:p>
        </p:txBody>
      </p:sp>
      <p:sp>
        <p:nvSpPr>
          <p:cNvPr id="9" name="Text 3"/>
          <p:cNvSpPr/>
          <p:nvPr/>
        </p:nvSpPr>
        <p:spPr>
          <a:xfrm>
            <a:off x="838200" y="5715000"/>
            <a:ext cx="8245673" cy="72360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2849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Sin titulación → Sin acceso → Sin profesionales → Sin</a:t>
            </a:r>
            <a:pPr algn="ctr" indent="0" marL="0">
              <a:lnSpc>
                <a:spcPts val="2849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
</a:t>
            </a:r>
            <a:pPr algn="ctr" indent="0" marL="0">
              <a:lnSpc>
                <a:spcPts val="2849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profesionalización → Sin titulación</a:t>
            </a:r>
            <a:endParaRPr lang="en-US" sz="2175" dirty="0"/>
          </a:p>
        </p:txBody>
      </p:sp>
      <p:sp>
        <p:nvSpPr>
          <p:cNvPr id="10" name="Text 4"/>
          <p:cNvSpPr/>
          <p:nvPr/>
        </p:nvSpPr>
        <p:spPr>
          <a:xfrm>
            <a:off x="895350" y="323850"/>
            <a:ext cx="7749540" cy="1954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39"/>
              </a:lnSpc>
              <a:buNone/>
            </a:pPr>
            <a:r>
              <a:rPr lang="en-US" sz="1350" b="1" dirty="0">
                <a:solidFill>
                  <a:srgbClr val="1928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SLIDE 4: CONTENT WITH VISUAL EMPHASIS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4087267"/>
            <a:ext cx="2450455" cy="210532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673275"/>
            <a:ext cx="2450455" cy="224254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059" y="1673275"/>
            <a:ext cx="2560290" cy="376490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076325" y="647700"/>
            <a:ext cx="14984730" cy="7166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5643"/>
              </a:lnSpc>
              <a:buNone/>
            </a:pPr>
            <a:r>
              <a:rPr lang="en-US" sz="4275" b="1" dirty="0">
                <a:solidFill>
                  <a:srgbClr val="192827"/>
                </a:solidFill>
                <a:latin typeface="Montserrat Extra" pitchFamily="34" charset="0"/>
                <a:ea typeface="Montserrat Extra" pitchFamily="34" charset="-122"/>
                <a:cs typeface="Montserrat Extra" pitchFamily="34" charset="-120"/>
              </a:rPr>
              <a:t>El Modelo CB Grup Barna</a:t>
            </a:r>
            <a:endParaRPr lang="en-US" sz="4275" dirty="0"/>
          </a:p>
        </p:txBody>
      </p:sp>
      <p:sp>
        <p:nvSpPr>
          <p:cNvPr id="7" name="Text 1"/>
          <p:cNvSpPr/>
          <p:nvPr/>
        </p:nvSpPr>
        <p:spPr>
          <a:xfrm>
            <a:off x="1076325" y="1905000"/>
            <a:ext cx="5385346" cy="9876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Ecosistema Real de</a:t>
            </a:r>
            <a:pPr indent="0" marL="0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
</a:t>
            </a:r>
            <a:pPr indent="0" marL="0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967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Liderazgo Femenino</a:t>
            </a:r>
            <a:endParaRPr lang="en-US" sz="2700" dirty="0"/>
          </a:p>
        </p:txBody>
      </p:sp>
      <p:sp>
        <p:nvSpPr>
          <p:cNvPr id="8" name="Text 2"/>
          <p:cNvSpPr/>
          <p:nvPr/>
        </p:nvSpPr>
        <p:spPr>
          <a:xfrm>
            <a:off x="1076325" y="3124200"/>
            <a:ext cx="4861471" cy="175989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Donde las mujeres lideran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equipos masculinos y existe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una diversidad generacional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 garantiza la igualdad real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ts val="2772"/>
              </a:lnSpc>
              <a:buNone/>
            </a:pPr>
            <a:r>
              <a:rPr lang="en-US" sz="2100" dirty="0">
                <a:solidFill>
                  <a:srgbClr val="1928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el staff técnico.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498" y="3888432"/>
            <a:ext cx="2767459" cy="253737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4792" y="1296144"/>
            <a:ext cx="2938165" cy="2461915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895350" y="466725"/>
            <a:ext cx="21717000" cy="6286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950"/>
              </a:lnSpc>
              <a:buNone/>
            </a:pPr>
            <a:r>
              <a:rPr lang="en-US" sz="3750" b="1" dirty="0">
                <a:solidFill>
                  <a:srgbClr val="2B323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El Método Barna: Inversión y Comunidad</a:t>
            </a:r>
            <a:endParaRPr lang="en-US" sz="3750" dirty="0"/>
          </a:p>
        </p:txBody>
      </p:sp>
      <p:sp>
        <p:nvSpPr>
          <p:cNvPr id="6" name="Text 1"/>
          <p:cNvSpPr/>
          <p:nvPr/>
        </p:nvSpPr>
        <p:spPr>
          <a:xfrm>
            <a:off x="895350" y="1838325"/>
            <a:ext cx="14287500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250" b="1" dirty="0">
                <a:solidFill>
                  <a:srgbClr val="D65A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Pillar 1: Inversión Económica Estratégica</a:t>
            </a:r>
            <a:endParaRPr lang="en-US" sz="2250" dirty="0"/>
          </a:p>
        </p:txBody>
      </p:sp>
      <p:sp>
        <p:nvSpPr>
          <p:cNvPr id="7" name="Text 2"/>
          <p:cNvSpPr/>
          <p:nvPr/>
        </p:nvSpPr>
        <p:spPr>
          <a:xfrm>
            <a:off x="895350" y="3619500"/>
            <a:ext cx="12230100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250" b="1" dirty="0">
                <a:solidFill>
                  <a:srgbClr val="D65A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Pillar 2: Reconversión de Jugadoras</a:t>
            </a:r>
            <a:endParaRPr lang="en-US" sz="2250" dirty="0"/>
          </a:p>
        </p:txBody>
      </p:sp>
      <p:sp>
        <p:nvSpPr>
          <p:cNvPr id="8" name="Text 3"/>
          <p:cNvSpPr/>
          <p:nvPr/>
        </p:nvSpPr>
        <p:spPr>
          <a:xfrm>
            <a:off x="895350" y="5200650"/>
            <a:ext cx="13258800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970"/>
              </a:lnSpc>
              <a:buNone/>
            </a:pPr>
            <a:r>
              <a:rPr lang="en-US" sz="2250" b="1" dirty="0">
                <a:solidFill>
                  <a:srgbClr val="D65A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Pillar 3: Impacto Orgánico Comunitario</a:t>
            </a:r>
            <a:endParaRPr lang="en-US" sz="2250" dirty="0"/>
          </a:p>
        </p:txBody>
      </p:sp>
      <p:sp>
        <p:nvSpPr>
          <p:cNvPr id="9" name="Text 4"/>
          <p:cNvSpPr/>
          <p:nvPr/>
        </p:nvSpPr>
        <p:spPr>
          <a:xfrm>
            <a:off x="981075" y="2352675"/>
            <a:ext cx="7480846" cy="8280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Recursos directos en desarrollo de talento femenino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Infraestructura y equipamiento profesional</a:t>
            </a:r>
            <a:endParaRPr lang="en-US" sz="2025" dirty="0"/>
          </a:p>
        </p:txBody>
      </p:sp>
      <p:sp>
        <p:nvSpPr>
          <p:cNvPr id="10" name="Text 5"/>
          <p:cNvSpPr/>
          <p:nvPr/>
        </p:nvSpPr>
        <p:spPr>
          <a:xfrm>
            <a:off x="981075" y="4086225"/>
            <a:ext cx="7114133" cy="8280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Transición de atletas a entrenadoras certificadas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Continuidad del conocimiento y experiencia</a:t>
            </a:r>
            <a:endParaRPr lang="en-US" sz="2025" dirty="0"/>
          </a:p>
        </p:txBody>
      </p:sp>
      <p:sp>
        <p:nvSpPr>
          <p:cNvPr id="11" name="Text 6"/>
          <p:cNvSpPr/>
          <p:nvPr/>
        </p:nvSpPr>
        <p:spPr>
          <a:xfrm>
            <a:off x="981075" y="5676900"/>
            <a:ext cx="5919788" cy="8280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Crecimiento natural en redes sociales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pPr indent="0" marL="0">
              <a:lnSpc>
                <a:spcPts val="3260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Influencia positiva en la comunidad local</a:t>
            </a:r>
            <a:endParaRPr lang="en-US" sz="20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055" y="1947565"/>
            <a:ext cx="2511475" cy="3058567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063" y="1344067"/>
            <a:ext cx="4876800" cy="42930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940719"/>
            <a:ext cx="2499271" cy="3065413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-4133895" y="600075"/>
            <a:ext cx="21396960" cy="62641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4932"/>
              </a:lnSpc>
              <a:buNone/>
            </a:pPr>
            <a:r>
              <a:rPr lang="en-US" sz="3600" b="1" dirty="0">
                <a:solidFill>
                  <a:srgbClr val="1C21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 Círculo Vicioso del Talento Femenino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3638550" y="5943600"/>
            <a:ext cx="5563493" cy="5256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Este mecanismo expulsa sistemáticamente a</a:t>
            </a:r>
            <a:pPr algn="ctr" indent="0" marL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
</a:t>
            </a:r>
            <a:pPr algn="ctr" indent="0" marL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las mujeres del baloncesto profesional</a:t>
            </a:r>
            <a:endParaRPr lang="en-US" sz="1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090" y="1371600"/>
            <a:ext cx="4754761" cy="5486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0550" y="466725"/>
            <a:ext cx="23774400" cy="5744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524"/>
              </a:lnSpc>
              <a:buNone/>
            </a:pPr>
            <a:r>
              <a:rPr lang="en-US" sz="3900" b="1" dirty="0">
                <a:solidFill>
                  <a:srgbClr val="19283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Radiografía de un Talento Invisibilizado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1184374" y="1600200"/>
            <a:ext cx="6057900" cy="193848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5264"/>
              </a:lnSpc>
              <a:buNone/>
            </a:pPr>
            <a:r>
              <a:rPr lang="en-US" sz="11925" b="1" dirty="0">
                <a:solidFill>
                  <a:srgbClr val="ED7D3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38</a:t>
            </a:r>
            <a:endParaRPr lang="en-US" sz="11925" dirty="0"/>
          </a:p>
        </p:txBody>
      </p:sp>
      <p:sp>
        <p:nvSpPr>
          <p:cNvPr id="6" name="Text 2"/>
          <p:cNvSpPr/>
          <p:nvPr/>
        </p:nvSpPr>
        <p:spPr>
          <a:xfrm>
            <a:off x="1323975" y="3705225"/>
            <a:ext cx="10287000" cy="58727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4624"/>
              </a:lnSpc>
              <a:buNone/>
            </a:pPr>
            <a:r>
              <a:rPr lang="en-US" sz="3375" b="1" dirty="0">
                <a:solidFill>
                  <a:srgbClr val="19283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Entrenadoras Activas</a:t>
            </a:r>
            <a:endParaRPr lang="en-US" sz="3375" dirty="0"/>
          </a:p>
        </p:txBody>
      </p:sp>
      <p:sp>
        <p:nvSpPr>
          <p:cNvPr id="7" name="Text 3"/>
          <p:cNvSpPr/>
          <p:nvPr/>
        </p:nvSpPr>
        <p:spPr>
          <a:xfrm>
            <a:off x="4152900" y="5543550"/>
            <a:ext cx="4316611" cy="835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3289"/>
              </a:lnSpc>
              <a:buNone/>
            </a:pPr>
            <a:r>
              <a:rPr lang="en-US" sz="2550" b="1" dirty="0">
                <a:solidFill>
                  <a:srgbClr val="ED7D3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Invisibles para las</a:t>
            </a:r>
            <a:pPr algn="ctr" indent="0" marL="0">
              <a:lnSpc>
                <a:spcPts val="3289"/>
              </a:lnSpc>
              <a:buNone/>
            </a:pPr>
            <a:r>
              <a:rPr lang="en-US" sz="2550" b="1" dirty="0">
                <a:solidFill>
                  <a:srgbClr val="ED7D3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
</a:t>
            </a:r>
            <a:pPr algn="ctr" indent="0" marL="0">
              <a:lnSpc>
                <a:spcPts val="3289"/>
              </a:lnSpc>
              <a:buNone/>
            </a:pPr>
            <a:r>
              <a:rPr lang="en-US" sz="2550" b="1" dirty="0">
                <a:solidFill>
                  <a:srgbClr val="ED7D31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estadísticas oficiales</a:t>
            </a:r>
            <a:endParaRPr lang="en-US" sz="2550" dirty="0"/>
          </a:p>
        </p:txBody>
      </p:sp>
      <p:sp>
        <p:nvSpPr>
          <p:cNvPr id="8" name="Text 4"/>
          <p:cNvSpPr/>
          <p:nvPr/>
        </p:nvSpPr>
        <p:spPr>
          <a:xfrm>
            <a:off x="895350" y="5505450"/>
            <a:ext cx="2996505" cy="6628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9283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Barreras: Coste y</a:t>
            </a:r>
            <a:pPr algn="ctr" indent="0" marL="0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9283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
</a:t>
            </a:r>
            <a:pPr algn="ctr" indent="0" marL="0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92833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Disponibilidad</a:t>
            </a:r>
            <a:endParaRPr lang="en-US" sz="2175" dirty="0"/>
          </a:p>
        </p:txBody>
      </p:sp>
      <p:sp>
        <p:nvSpPr>
          <p:cNvPr id="9" name="Text 5"/>
          <p:cNvSpPr/>
          <p:nvPr/>
        </p:nvSpPr>
        <p:spPr>
          <a:xfrm>
            <a:off x="1990725" y="4429125"/>
            <a:ext cx="9921240" cy="4281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3371"/>
              </a:lnSpc>
              <a:buNone/>
            </a:pPr>
            <a:r>
              <a:rPr lang="en-US" sz="2325" dirty="0">
                <a:solidFill>
                  <a:srgbClr val="59595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Sin carné federativo oficial</a:t>
            </a:r>
            <a:endParaRPr lang="en-US" sz="23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071" y="3874740"/>
            <a:ext cx="2621161" cy="186526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071" y="1659582"/>
            <a:ext cx="2621161" cy="198879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7225" y="647700"/>
            <a:ext cx="20010120" cy="65380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5148"/>
              </a:lnSpc>
              <a:buNone/>
            </a:pPr>
            <a:r>
              <a:rPr lang="en-US" sz="3900" b="1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Propuesta: Fondo Barna 8M y Becas</a:t>
            </a:r>
            <a:endParaRPr lang="en-US" sz="3900" dirty="0"/>
          </a:p>
        </p:txBody>
      </p:sp>
      <p:sp>
        <p:nvSpPr>
          <p:cNvPr id="6" name="Text 1"/>
          <p:cNvSpPr/>
          <p:nvPr/>
        </p:nvSpPr>
        <p:spPr>
          <a:xfrm>
            <a:off x="676275" y="1828800"/>
            <a:ext cx="9258300" cy="3394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73"/>
              </a:lnSpc>
              <a:buNone/>
            </a:pPr>
            <a:r>
              <a:rPr lang="en-US" sz="20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Fondo de Becas para Titulación</a:t>
            </a:r>
            <a:endParaRPr lang="en-US" sz="2025" dirty="0"/>
          </a:p>
        </p:txBody>
      </p:sp>
      <p:sp>
        <p:nvSpPr>
          <p:cNvPr id="7" name="Text 2"/>
          <p:cNvSpPr/>
          <p:nvPr/>
        </p:nvSpPr>
        <p:spPr>
          <a:xfrm>
            <a:off x="676275" y="4057650"/>
            <a:ext cx="10184130" cy="3394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673"/>
              </a:lnSpc>
              <a:buNone/>
            </a:pPr>
            <a:r>
              <a:rPr lang="en-US" sz="20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Rediseño del Programa de Mentoría</a:t>
            </a:r>
            <a:endParaRPr lang="en-US" sz="2025" dirty="0"/>
          </a:p>
        </p:txBody>
      </p:sp>
      <p:sp>
        <p:nvSpPr>
          <p:cNvPr id="8" name="Text 3"/>
          <p:cNvSpPr/>
          <p:nvPr/>
        </p:nvSpPr>
        <p:spPr>
          <a:xfrm>
            <a:off x="-3862402" y="6105525"/>
            <a:ext cx="19648170" cy="3394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2673"/>
              </a:lnSpc>
              <a:buNone/>
            </a:pPr>
            <a:r>
              <a:rPr lang="en-US" sz="2025" b="1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Inversión estimada: 50.000€ anuales para 20 becas completas</a:t>
            </a:r>
            <a:endParaRPr lang="en-US" sz="2025" dirty="0"/>
          </a:p>
        </p:txBody>
      </p:sp>
      <p:sp>
        <p:nvSpPr>
          <p:cNvPr id="9" name="Text 4"/>
          <p:cNvSpPr/>
          <p:nvPr/>
        </p:nvSpPr>
        <p:spPr>
          <a:xfrm>
            <a:off x="742950" y="2314575"/>
            <a:ext cx="8235255" cy="65841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592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Creación de un fondo específico para financiar la titulación de</a:t>
            </a:r>
            <a:pPr indent="0" marL="0">
              <a:lnSpc>
                <a:spcPts val="2592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pPr indent="0" marL="0">
              <a:lnSpc>
                <a:spcPts val="2592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entrenadoras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742950" y="3038475"/>
            <a:ext cx="1485900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875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Cobertura completa de costos de certificación FCBQ</a:t>
            </a:r>
            <a:endParaRPr lang="en-US" sz="1875" dirty="0"/>
          </a:p>
        </p:txBody>
      </p:sp>
      <p:sp>
        <p:nvSpPr>
          <p:cNvPr id="11" name="Text 6"/>
          <p:cNvSpPr/>
          <p:nvPr/>
        </p:nvSpPr>
        <p:spPr>
          <a:xfrm>
            <a:off x="742950" y="3429000"/>
            <a:ext cx="17282160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376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Prioridad para entrenadoras en activo sin acreditación previa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742950" y="4533900"/>
            <a:ext cx="18653760" cy="32920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592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Inclusión de entrenadoras activas independientemente de titulación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742950" y="4914900"/>
            <a:ext cx="14813280" cy="3018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376"/>
              </a:lnSpc>
              <a:buNone/>
            </a:pPr>
            <a:r>
              <a:rPr lang="en-US" sz="1800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Mentorías prácticas combinadas con formación teórica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742950" y="5295900"/>
            <a:ext cx="13716000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875" dirty="0">
                <a:solidFill>
                  <a:srgbClr val="19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Pathway directo hacia la certificación oficial</a:t>
            </a:r>
            <a:endParaRPr lang="en-US" sz="18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2026-03-13T10:10:43Z</dcterms:created>
  <dcterms:modified xsi:type="dcterms:W3CDTF">2026-03-13T10:10:43Z</dcterms:modified>
</cp:coreProperties>
</file>